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5" r:id="rId14"/>
    <p:sldId id="268" r:id="rId15"/>
    <p:sldId id="269" r:id="rId16"/>
    <p:sldId id="270" r:id="rId17"/>
    <p:sldId id="271" r:id="rId18"/>
    <p:sldId id="281" r:id="rId19"/>
    <p:sldId id="283" r:id="rId20"/>
    <p:sldId id="272" r:id="rId21"/>
    <p:sldId id="273" r:id="rId22"/>
    <p:sldId id="282" r:id="rId23"/>
    <p:sldId id="274" r:id="rId24"/>
    <p:sldId id="275" r:id="rId25"/>
    <p:sldId id="276" r:id="rId26"/>
    <p:sldId id="277" r:id="rId27"/>
    <p:sldId id="278" r:id="rId28"/>
    <p:sldId id="286" r:id="rId29"/>
    <p:sldId id="279" r:id="rId30"/>
    <p:sldId id="280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класс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  <c:pt idx="3">
                  <c:v>4 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87.5</c:v>
                </c:pt>
                <c:pt idx="1">
                  <c:v>50</c:v>
                </c:pt>
                <c:pt idx="2">
                  <c:v>50</c:v>
                </c:pt>
                <c:pt idx="3">
                  <c:v>37.5</c:v>
                </c:pt>
                <c:pt idx="4">
                  <c:v>37.5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0F-445F-98A7-676F6703FC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класс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  <c:pt idx="3">
                  <c:v>4 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57.1</c:v>
                </c:pt>
                <c:pt idx="1">
                  <c:v>42.8</c:v>
                </c:pt>
                <c:pt idx="2">
                  <c:v>71.400000000000006</c:v>
                </c:pt>
                <c:pt idx="3">
                  <c:v>57.1</c:v>
                </c:pt>
                <c:pt idx="4">
                  <c:v>57.1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0F-445F-98A7-676F6703FC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 класс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  <c:pt idx="3">
                  <c:v>4 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66.7</c:v>
                </c:pt>
                <c:pt idx="1">
                  <c:v>66.7</c:v>
                </c:pt>
                <c:pt idx="2">
                  <c:v>66.7</c:v>
                </c:pt>
                <c:pt idx="3">
                  <c:v>66.7</c:v>
                </c:pt>
                <c:pt idx="4">
                  <c:v>66.7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0F-445F-98A7-676F6703F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0234136"/>
        <c:axId val="280229040"/>
        <c:axId val="0"/>
      </c:bar3DChart>
      <c:catAx>
        <c:axId val="280234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0229040"/>
        <c:crosses val="autoZero"/>
        <c:auto val="1"/>
        <c:lblAlgn val="ctr"/>
        <c:lblOffset val="100"/>
        <c:noMultiLvlLbl val="0"/>
      </c:catAx>
      <c:valAx>
        <c:axId val="280229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0234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04D7-BD8E-4FE1-B6FE-4FC7E1879BE9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110F-DE65-426D-B2A1-DBEBC1FA4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9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04D7-BD8E-4FE1-B6FE-4FC7E1879BE9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110F-DE65-426D-B2A1-DBEBC1FA4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7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04D7-BD8E-4FE1-B6FE-4FC7E1879BE9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110F-DE65-426D-B2A1-DBEBC1FA4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220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04D7-BD8E-4FE1-B6FE-4FC7E1879BE9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110F-DE65-426D-B2A1-DBEBC1FA431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7168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04D7-BD8E-4FE1-B6FE-4FC7E1879BE9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110F-DE65-426D-B2A1-DBEBC1FA4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348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04D7-BD8E-4FE1-B6FE-4FC7E1879BE9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110F-DE65-426D-B2A1-DBEBC1FA431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6885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04D7-BD8E-4FE1-B6FE-4FC7E1879BE9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110F-DE65-426D-B2A1-DBEBC1FA4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668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04D7-BD8E-4FE1-B6FE-4FC7E1879BE9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110F-DE65-426D-B2A1-DBEBC1FA4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80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04D7-BD8E-4FE1-B6FE-4FC7E1879BE9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110F-DE65-426D-B2A1-DBEBC1FA4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44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04D7-BD8E-4FE1-B6FE-4FC7E1879BE9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110F-DE65-426D-B2A1-DBEBC1FA4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56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04D7-BD8E-4FE1-B6FE-4FC7E1879BE9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110F-DE65-426D-B2A1-DBEBC1FA4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6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04D7-BD8E-4FE1-B6FE-4FC7E1879BE9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110F-DE65-426D-B2A1-DBEBC1FA4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81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04D7-BD8E-4FE1-B6FE-4FC7E1879BE9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110F-DE65-426D-B2A1-DBEBC1FA4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52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04D7-BD8E-4FE1-B6FE-4FC7E1879BE9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110F-DE65-426D-B2A1-DBEBC1FA4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45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04D7-BD8E-4FE1-B6FE-4FC7E1879BE9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110F-DE65-426D-B2A1-DBEBC1FA4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78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04D7-BD8E-4FE1-B6FE-4FC7E1879BE9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110F-DE65-426D-B2A1-DBEBC1FA4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54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04D7-BD8E-4FE1-B6FE-4FC7E1879BE9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110F-DE65-426D-B2A1-DBEBC1FA4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02404D7-BD8E-4FE1-B6FE-4FC7E1879BE9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E66110F-DE65-426D-B2A1-DBEBC1FA4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38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gadlya.magadanschool.ru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15037"/>
            <a:ext cx="8051042" cy="73584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err="1" smtClean="0">
                <a:solidFill>
                  <a:srgbClr val="002060"/>
                </a:solidFill>
              </a:rPr>
              <a:t>Мкоу</a:t>
            </a:r>
            <a:r>
              <a:rPr lang="ru-RU" sz="1800" b="1" dirty="0" smtClean="0">
                <a:solidFill>
                  <a:srgbClr val="002060"/>
                </a:solidFill>
              </a:rPr>
              <a:t> «Начальная школа – детский сад с. Гадля»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9463" y="1346327"/>
            <a:ext cx="7737143" cy="250234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500" b="1" i="1" dirty="0" smtClean="0">
                <a:solidFill>
                  <a:schemeClr val="accent6">
                    <a:lumMod val="75000"/>
                  </a:schemeClr>
                </a:solidFill>
              </a:rPr>
              <a:t>«Итоги деятельности </a:t>
            </a:r>
          </a:p>
          <a:p>
            <a:pPr algn="ctr"/>
            <a:r>
              <a:rPr lang="ru-RU" sz="3500" b="1" i="1" dirty="0" smtClean="0">
                <a:solidFill>
                  <a:schemeClr val="accent6">
                    <a:lumMod val="75000"/>
                  </a:schemeClr>
                </a:solidFill>
              </a:rPr>
              <a:t>МКОУ «Начальная школа - детский сад с. Гадля»</a:t>
            </a:r>
          </a:p>
          <a:p>
            <a:pPr algn="ctr"/>
            <a:endParaRPr lang="ru-RU" sz="32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 smtClean="0"/>
              <a:t>Директор школы: </a:t>
            </a:r>
            <a:r>
              <a:rPr lang="ru-RU" sz="2400" b="1" i="1" dirty="0" err="1" smtClean="0"/>
              <a:t>Ончукова</a:t>
            </a:r>
            <a:r>
              <a:rPr lang="ru-RU" sz="2400" b="1" i="1" dirty="0" smtClean="0"/>
              <a:t> Ф. В.</a:t>
            </a:r>
          </a:p>
          <a:p>
            <a:pPr algn="ctr"/>
            <a:endParaRPr lang="ru-RU" sz="2400" b="1" i="1" dirty="0" smtClean="0"/>
          </a:p>
          <a:p>
            <a:pPr algn="ctr"/>
            <a:endParaRPr lang="ru-RU" sz="2400" b="1" i="1" dirty="0"/>
          </a:p>
          <a:p>
            <a:pPr algn="ctr"/>
            <a:endParaRPr lang="ru-RU" sz="2400" b="1" i="1" dirty="0"/>
          </a:p>
          <a:p>
            <a:pPr algn="ctr"/>
            <a:endParaRPr lang="ru-RU" sz="2400" b="1" i="1" dirty="0"/>
          </a:p>
          <a:p>
            <a:pPr algn="ctr"/>
            <a:endParaRPr lang="ru-RU" sz="2400" b="1" i="1" dirty="0" smtClean="0"/>
          </a:p>
          <a:p>
            <a:pPr algn="ctr"/>
            <a:endParaRPr lang="ru-RU" sz="2400" b="1" i="1" dirty="0" smtClean="0"/>
          </a:p>
          <a:p>
            <a:pPr algn="ctr"/>
            <a:endParaRPr lang="ru-RU" sz="2400" b="1" i="1" dirty="0" smtClean="0"/>
          </a:p>
          <a:p>
            <a:pPr algn="ctr"/>
            <a:endParaRPr lang="ru-RU" sz="3200" b="1" i="1" dirty="0"/>
          </a:p>
          <a:p>
            <a:pPr algn="ctr"/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24585" y="5263516"/>
            <a:ext cx="17620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</a:t>
            </a:r>
            <a:r>
              <a:rPr lang="ru-RU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екабрь 2017</a:t>
            </a:r>
            <a:endParaRPr lang="ru-RU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Изображение6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60685" y="4084724"/>
            <a:ext cx="3211065" cy="235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4149" y="1799702"/>
            <a:ext cx="8311486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  недостаточная работа с резервом отличников, хорошистов;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  недостаточная работа с резервом обучающихся, имеющими одну тройку;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  не все обучающиеся заинтересованы в получении образования;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  сложные социально-экономические проблемы в семьях некоторых школьников;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  отстраненность родителей от школьных проблем детей.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9433" y="448404"/>
            <a:ext cx="825689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озможными причинами снижения качества образования могут быть:</a:t>
            </a:r>
            <a:endParaRPr lang="ru-RU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6606" y="246797"/>
            <a:ext cx="6554867" cy="98150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Задачи </a:t>
            </a:r>
            <a:r>
              <a:rPr lang="ru-RU" sz="2800" b="1" dirty="0">
                <a:solidFill>
                  <a:srgbClr val="FF0000"/>
                </a:solidFill>
              </a:rPr>
              <a:t>на </a:t>
            </a:r>
            <a:r>
              <a:rPr lang="ru-RU" sz="2800" b="1" dirty="0" smtClean="0">
                <a:solidFill>
                  <a:srgbClr val="FF0000"/>
                </a:solidFill>
              </a:rPr>
              <a:t>новый учебный год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(2017-2018)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501" y="1443841"/>
            <a:ext cx="8052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продумать организацию работы по увеличению качества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обученности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качества преподавания предметов;</a:t>
            </a:r>
            <a:endParaRPr lang="ru-RU" sz="2400" dirty="0" smtClean="0">
              <a:solidFill>
                <a:srgbClr val="002060"/>
              </a:solidFill>
              <a:effectLst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отслеживать работу по накоплению и обобщению педагогического опыта;</a:t>
            </a:r>
            <a:endParaRPr lang="ru-RU" sz="2400" dirty="0" smtClean="0">
              <a:solidFill>
                <a:srgbClr val="002060"/>
              </a:solidFill>
              <a:effectLst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работе по повышению профессионального мастерства обратить внимание на следующие умения: технология подготовки урока и его самоанализ, самоконтроль своей деятельности, применение новых технологий и их элементов. </a:t>
            </a:r>
            <a:endParaRPr lang="ru-RU" sz="2400" dirty="0" smtClean="0">
              <a:solidFill>
                <a:srgbClr val="002060"/>
              </a:solidFill>
              <a:effectLst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продумать организацию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взаимопосещения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уроков.</a:t>
            </a:r>
            <a:endParaRPr lang="ru-RU" sz="24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01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833" y="123968"/>
            <a:ext cx="7614313" cy="613012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1200" b="1" dirty="0" smtClean="0">
                <a:solidFill>
                  <a:srgbClr val="FF0000"/>
                </a:solidFill>
              </a:rPr>
              <a:t>Питание </a:t>
            </a:r>
            <a:r>
              <a:rPr lang="ru-RU" sz="11200" b="1" dirty="0">
                <a:solidFill>
                  <a:srgbClr val="FF0000"/>
                </a:solidFill>
              </a:rPr>
              <a:t>обучающихся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62049" y="736980"/>
            <a:ext cx="36199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Питание   2016-2017 учебный го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910147"/>
              </p:ext>
            </p:extLst>
          </p:nvPr>
        </p:nvGraphicFramePr>
        <p:xfrm>
          <a:off x="1310752" y="1125676"/>
          <a:ext cx="6878474" cy="2348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5921"/>
                <a:gridCol w="1145921"/>
                <a:gridCol w="1146658"/>
                <a:gridCol w="1146658"/>
                <a:gridCol w="1146658"/>
                <a:gridCol w="1146658"/>
              </a:tblGrid>
              <a:tr h="15786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         Получают горячее питание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1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 уч-ся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них питаются в школе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уч. , получающих бесплатное питание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Получают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Завтраки и обеды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7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7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7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7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7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7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7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62049" y="3807858"/>
            <a:ext cx="36199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Питание   2017-2018 учебный год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651535"/>
              </p:ext>
            </p:extLst>
          </p:nvPr>
        </p:nvGraphicFramePr>
        <p:xfrm>
          <a:off x="1242514" y="4196554"/>
          <a:ext cx="7014950" cy="2348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657"/>
                <a:gridCol w="1168657"/>
                <a:gridCol w="1169409"/>
                <a:gridCol w="1169409"/>
                <a:gridCol w="1169409"/>
                <a:gridCol w="1169409"/>
              </a:tblGrid>
              <a:tr h="16940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         Получают горячее питание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0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уч-ся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них питаются в школе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 уч. , получающих бесплатное питание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Получают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Завтраки и обеды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2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" y="287739"/>
            <a:ext cx="5348406" cy="40113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42" y="2009773"/>
            <a:ext cx="3134614" cy="41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5537" y="396922"/>
            <a:ext cx="6554867" cy="64030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Воспитательная работа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9799" y="154885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Гражданско-патриотическое</a:t>
            </a: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Духовно-нравственное</a:t>
            </a: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храна жизни и здоровья детей</a:t>
            </a:r>
            <a:endParaRPr lang="ru-RU" sz="20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2388" y="908546"/>
            <a:ext cx="7970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риоритетные  направления воспитательной деятельности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99" y="2709179"/>
            <a:ext cx="5072345" cy="38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354842"/>
            <a:ext cx="8242110" cy="573206"/>
          </a:xfrm>
        </p:spPr>
        <p:txBody>
          <a:bodyPr>
            <a:normAutofit fontScale="55000" lnSpcReduction="20000"/>
          </a:bodyPr>
          <a:lstStyle/>
          <a:p>
            <a:r>
              <a:rPr lang="ru-RU" sz="4500" b="1" dirty="0">
                <a:solidFill>
                  <a:srgbClr val="FF0000"/>
                </a:solidFill>
              </a:rPr>
              <a:t>Кадровый состав. Классные руководители.</a:t>
            </a:r>
            <a:endParaRPr lang="ru-RU" sz="45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395276"/>
              </p:ext>
            </p:extLst>
          </p:nvPr>
        </p:nvGraphicFramePr>
        <p:xfrm>
          <a:off x="736980" y="1529595"/>
          <a:ext cx="7738279" cy="2742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3794"/>
                <a:gridCol w="3125341"/>
                <a:gridCol w="1876134"/>
                <a:gridCol w="1743010"/>
              </a:tblGrid>
              <a:tr h="6039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Класс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Образование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Преподаваемый предмет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1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1,2классы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Юхневич </a:t>
                      </a:r>
                      <a:r>
                        <a:rPr lang="ru-RU" sz="1800" dirty="0" err="1">
                          <a:effectLst/>
                        </a:rPr>
                        <a:t>Есения</a:t>
                      </a:r>
                      <a:r>
                        <a:rPr lang="ru-RU" sz="1800" dirty="0">
                          <a:effectLst/>
                        </a:rPr>
                        <a:t> Николаевна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Высшее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Учитель начальных классов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239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3,4класса комплект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Жданова Мария Вячеславовна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Неоконченное высшее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Учитель начальных классов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1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6606" y="492457"/>
            <a:ext cx="6554867" cy="51747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Социальный </a:t>
            </a:r>
            <a:r>
              <a:rPr lang="ru-RU" sz="9600" b="1" dirty="0">
                <a:solidFill>
                  <a:srgbClr val="FF0000"/>
                </a:solidFill>
              </a:rPr>
              <a:t>паспорт </a:t>
            </a:r>
            <a:r>
              <a:rPr lang="ru-RU" sz="9600" b="1" dirty="0" smtClean="0">
                <a:solidFill>
                  <a:srgbClr val="FF0000"/>
                </a:solidFill>
              </a:rPr>
              <a:t>школы</a:t>
            </a:r>
            <a:endParaRPr lang="ru-RU" sz="96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741278"/>
              </p:ext>
            </p:extLst>
          </p:nvPr>
        </p:nvGraphicFramePr>
        <p:xfrm>
          <a:off x="1665774" y="1303026"/>
          <a:ext cx="6077585" cy="17613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26180"/>
                <a:gridCol w="1143000"/>
                <a:gridCol w="1208405"/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категории семей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семей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семей, где учатся в школе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Полных семей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Неполных семей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Многодетные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Опекунские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Приемные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 детьми-инвалидами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 родителями-инвалидами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53610" y="3330185"/>
            <a:ext cx="560948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паспорт детского сада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246474"/>
              </p:ext>
            </p:extLst>
          </p:nvPr>
        </p:nvGraphicFramePr>
        <p:xfrm>
          <a:off x="1615092" y="4226202"/>
          <a:ext cx="6077585" cy="17613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26180"/>
                <a:gridCol w="1143000"/>
                <a:gridCol w="1208405"/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категории семей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семей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семей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Полных семей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Неполных семей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Многодетные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Опекунские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Приемные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 детьми-инвалидами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 родителями-инвалидами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8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048" y="233149"/>
            <a:ext cx="7629098" cy="83137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dirty="0" err="1">
                <a:solidFill>
                  <a:srgbClr val="FF0000"/>
                </a:solidFill>
              </a:rPr>
              <a:t>Гражданско</a:t>
            </a:r>
            <a:r>
              <a:rPr lang="ru-RU" sz="9600" b="1" dirty="0">
                <a:solidFill>
                  <a:srgbClr val="FF0000"/>
                </a:solidFill>
              </a:rPr>
              <a:t> - патриотическое  </a:t>
            </a:r>
            <a:endParaRPr lang="ru-RU" sz="9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и </a:t>
            </a:r>
            <a:r>
              <a:rPr lang="ru-RU" sz="9600" b="1" dirty="0">
                <a:solidFill>
                  <a:srgbClr val="FF0000"/>
                </a:solidFill>
              </a:rPr>
              <a:t>духовно-нравственное воспитание</a:t>
            </a:r>
            <a:endParaRPr lang="ru-RU" sz="9600" dirty="0">
              <a:solidFill>
                <a:srgbClr val="FF0000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7922" y="1064525"/>
            <a:ext cx="7779224" cy="3043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Праздник Первого звонка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Осенний бал</a:t>
            </a: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День здоровья «Папа, мама и я-  спортивная семья» (сентябрь,2016)</a:t>
            </a: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октября -  День пожилых людей</a:t>
            </a: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День Матери</a:t>
            </a: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Вахта памяти</a:t>
            </a: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Праздник Последнего звонка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13" y="3899004"/>
            <a:ext cx="4772167" cy="268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0" y="182736"/>
            <a:ext cx="5249700" cy="29529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3306110"/>
            <a:ext cx="4926843" cy="32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05" y="3166281"/>
            <a:ext cx="5181727" cy="3452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1" y="344607"/>
            <a:ext cx="4953000" cy="33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487606"/>
            <a:ext cx="7859973" cy="453219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На начало 2016 - 2017 учебного года в школе </a:t>
            </a:r>
            <a:r>
              <a:rPr lang="ru-RU" sz="1800" b="1" dirty="0" smtClean="0">
                <a:solidFill>
                  <a:srgbClr val="002060"/>
                </a:solidFill>
              </a:rPr>
              <a:t>обучались: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 </a:t>
            </a:r>
            <a:r>
              <a:rPr lang="ru-RU" sz="1800" b="1" dirty="0">
                <a:solidFill>
                  <a:srgbClr val="FF0000"/>
                </a:solidFill>
              </a:rPr>
              <a:t>1 – 4 </a:t>
            </a:r>
            <a:r>
              <a:rPr lang="ru-RU" sz="1800" b="1" dirty="0" err="1" smtClean="0">
                <a:solidFill>
                  <a:srgbClr val="FF0000"/>
                </a:solidFill>
              </a:rPr>
              <a:t>классЫ</a:t>
            </a:r>
            <a:r>
              <a:rPr lang="ru-RU" sz="1800" b="1" dirty="0" smtClean="0">
                <a:solidFill>
                  <a:srgbClr val="FF0000"/>
                </a:solidFill>
              </a:rPr>
              <a:t> -  </a:t>
            </a:r>
            <a:r>
              <a:rPr lang="ru-RU" sz="1800" b="1" dirty="0">
                <a:solidFill>
                  <a:srgbClr val="FF0000"/>
                </a:solidFill>
              </a:rPr>
              <a:t>25 учащихся</a:t>
            </a:r>
            <a:r>
              <a:rPr lang="ru-RU" sz="1800" b="1" dirty="0" smtClean="0">
                <a:solidFill>
                  <a:srgbClr val="FF0000"/>
                </a:solidFill>
              </a:rPr>
              <a:t>,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 </a:t>
            </a:r>
            <a:r>
              <a:rPr lang="ru-RU" sz="1800" b="1" dirty="0" err="1" smtClean="0">
                <a:solidFill>
                  <a:srgbClr val="FF0000"/>
                </a:solidFill>
              </a:rPr>
              <a:t>дошкольныЕ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группЫ</a:t>
            </a:r>
            <a:r>
              <a:rPr lang="ru-RU" sz="1800" b="1" dirty="0" smtClean="0">
                <a:solidFill>
                  <a:srgbClr val="FF0000"/>
                </a:solidFill>
              </a:rPr>
              <a:t> – 21 ЧЕЛ.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На </a:t>
            </a:r>
            <a:r>
              <a:rPr lang="ru-RU" sz="1800" b="1" dirty="0">
                <a:solidFill>
                  <a:srgbClr val="002060"/>
                </a:solidFill>
              </a:rPr>
              <a:t>момент окончания учебного года в школе </a:t>
            </a:r>
            <a:r>
              <a:rPr lang="ru-RU" sz="1800" b="1" dirty="0" smtClean="0">
                <a:solidFill>
                  <a:srgbClr val="002060"/>
                </a:solidFill>
              </a:rPr>
              <a:t>обучалось </a:t>
            </a:r>
            <a:r>
              <a:rPr lang="ru-RU" sz="1800" b="1" dirty="0">
                <a:solidFill>
                  <a:srgbClr val="002060"/>
                </a:solidFill>
              </a:rPr>
              <a:t>24 ученика и 17 воспитанников в группах. 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Программный </a:t>
            </a:r>
            <a:r>
              <a:rPr lang="ru-RU" sz="1800" b="1" dirty="0">
                <a:solidFill>
                  <a:srgbClr val="002060"/>
                </a:solidFill>
              </a:rPr>
              <a:t>материал выполнен в полном объёме, практическая часть отработана в соответствии с программными требованиями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24 ученика переведены в следующий класс. 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Успеваемость </a:t>
            </a:r>
            <a:r>
              <a:rPr lang="ru-RU" sz="1800" b="1" dirty="0">
                <a:solidFill>
                  <a:srgbClr val="FF0000"/>
                </a:solidFill>
              </a:rPr>
              <a:t>составила 100%, качество знаний – 37,5%. Отличников -2. 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325" y="342332"/>
            <a:ext cx="8474122" cy="74949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Контингент обучающихся и воспитанников</a:t>
            </a:r>
          </a:p>
        </p:txBody>
      </p:sp>
    </p:spTree>
    <p:extLst>
      <p:ext uri="{BB962C8B-B14F-4D97-AF65-F5344CB8AC3E}">
        <p14:creationId xmlns:p14="http://schemas.microsoft.com/office/powerpoint/2010/main" val="33388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3275" y="1268285"/>
            <a:ext cx="6554867" cy="804081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К</a:t>
            </a:r>
            <a:r>
              <a:rPr lang="ru-RU" b="1" i="1" dirty="0" smtClean="0">
                <a:solidFill>
                  <a:srgbClr val="002060"/>
                </a:solidFill>
              </a:rPr>
              <a:t>лассные </a:t>
            </a:r>
            <a:r>
              <a:rPr lang="ru-RU" b="1" i="1" dirty="0">
                <a:solidFill>
                  <a:srgbClr val="002060"/>
                </a:solidFill>
              </a:rPr>
              <a:t>часы: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1569" y="2353758"/>
            <a:ext cx="74704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Вредные привычки.</a:t>
            </a: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Правила нашей безопасности: на дороге, на водоёмах, противопожарная безопасность, электрическая безопасность.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Кушайте на здоровье.</a:t>
            </a: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ТБ на летние каникулы.</a:t>
            </a: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Курение и здоровье.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Здоровье человека и способы его сохранения.</a:t>
            </a: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Отрицательное влияние Интернета.</a:t>
            </a:r>
            <a:endParaRPr lang="ru-RU" sz="20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569" y="155896"/>
            <a:ext cx="7738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«Деятельность по сохранению и укреплению здоровья учащихся и воспитанников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206" y="342329"/>
            <a:ext cx="4461681" cy="12271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Спортивные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мероприятия</a:t>
            </a:r>
            <a:r>
              <a:rPr lang="ru-RU" sz="2800" b="1" dirty="0">
                <a:solidFill>
                  <a:srgbClr val="FF0000"/>
                </a:solidFill>
              </a:rPr>
              <a:t>: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4275" y="1719618"/>
            <a:ext cx="73970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Общешкольная зарядка «Здоровье в порядке - спасибо зарядке».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Подвижные перемены проведены в актовом зале школы «День веселых переменок»;</a:t>
            </a: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День бегуна, игры на свежем воздухе «Зарница».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Проведены конкурс рисунков на тему «Здоровый образ жизни»;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Конкурс рисунков: «Мы спортивные ребята».</a:t>
            </a: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формлен стенд по теории физической культуры, олимпийских символов и олимпийских игр.</a:t>
            </a:r>
            <a:endParaRPr lang="ru-RU" sz="20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Изображение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960961" y="268192"/>
            <a:ext cx="3200400" cy="130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9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0" y="340874"/>
            <a:ext cx="5037571" cy="28336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540" y="762859"/>
            <a:ext cx="2947073" cy="52569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7" y="3671247"/>
            <a:ext cx="4844955" cy="272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33150"/>
            <a:ext cx="7955507" cy="1541059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Лагерь </a:t>
            </a:r>
            <a:r>
              <a:rPr lang="ru-RU" sz="2400" b="1" dirty="0">
                <a:solidFill>
                  <a:srgbClr val="FF0000"/>
                </a:solidFill>
              </a:rPr>
              <a:t>«</a:t>
            </a:r>
            <a:r>
              <a:rPr lang="ru-RU" sz="2400" b="1" dirty="0" err="1">
                <a:solidFill>
                  <a:srgbClr val="FF0000"/>
                </a:solidFill>
              </a:rPr>
              <a:t>Нелтэн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Хедекэн</a:t>
            </a:r>
            <a:r>
              <a:rPr lang="ru-RU" sz="2400" b="1" dirty="0">
                <a:solidFill>
                  <a:srgbClr val="FF0000"/>
                </a:solidFill>
              </a:rPr>
              <a:t>».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Ежегодно </a:t>
            </a:r>
            <a:r>
              <a:rPr lang="ru-RU" b="1" dirty="0"/>
              <a:t>на базе начальной школы проводится летняя оздоровительная кампания в 2 </a:t>
            </a:r>
            <a:r>
              <a:rPr lang="ru-RU" b="1" dirty="0" smtClean="0"/>
              <a:t>смены  </a:t>
            </a:r>
            <a:r>
              <a:rPr lang="ru-RU" b="1" dirty="0"/>
              <a:t>с охватом детей от 40 до 55.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7" y="1774209"/>
            <a:ext cx="4749423" cy="31662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16" y="4021715"/>
            <a:ext cx="4613773" cy="260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0312" y="205854"/>
            <a:ext cx="7287904" cy="1104332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Анализ внеурочной деятельности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за </a:t>
            </a:r>
            <a:r>
              <a:rPr lang="ru-RU" sz="2400" b="1" dirty="0" smtClean="0">
                <a:solidFill>
                  <a:srgbClr val="FF0000"/>
                </a:solidFill>
              </a:rPr>
              <a:t>2016-2017 учебный год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755640"/>
              </p:ext>
            </p:extLst>
          </p:nvPr>
        </p:nvGraphicFramePr>
        <p:xfrm>
          <a:off x="545911" y="3253330"/>
          <a:ext cx="8120417" cy="3240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9465"/>
                <a:gridCol w="5890952"/>
              </a:tblGrid>
              <a:tr h="3240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Скопич</a:t>
                      </a:r>
                      <a:r>
                        <a:rPr lang="ru-RU" sz="1800" dirty="0">
                          <a:effectLst/>
                        </a:rPr>
                        <a:t> К.А.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Общешкольная зарядка «Здоровье в порядке- спасибо зарядке».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Подвижные перемены проведены в актовом зале школы «День веселых переменок»;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День бегуна, игры на свежем воздухе «Зарница».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Конкурс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рисунков на тему «Здоровый образ жизни»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Конкурс рисунков: «Мы спортивные ребята».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Оформлен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стенд по теории физической культуры, олимпийских символов и олимпийских игр.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Проведен открытый урок «Подвижные игры».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957310"/>
              </p:ext>
            </p:extLst>
          </p:nvPr>
        </p:nvGraphicFramePr>
        <p:xfrm>
          <a:off x="627798" y="1511312"/>
          <a:ext cx="8120418" cy="1304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9465"/>
                <a:gridCol w="589095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Мукебенова</a:t>
                      </a:r>
                      <a:r>
                        <a:rPr lang="ru-RU" sz="1600" dirty="0">
                          <a:effectLst/>
                        </a:rPr>
                        <a:t> О.Э.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Просмотр мультфильмов на английском языке, беседы о культуре англоязычных стран, беседы о музыкальных стилях и прослушивание песен, выставка работ детей по теме «Времена года».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Открытый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урок во 2 классе по теме «Семья».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76270" y="910076"/>
            <a:ext cx="2564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редметные недели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070014"/>
              </p:ext>
            </p:extLst>
          </p:nvPr>
        </p:nvGraphicFramePr>
        <p:xfrm>
          <a:off x="900753" y="1304544"/>
          <a:ext cx="7683690" cy="1158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9561"/>
                <a:gridCol w="557412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Юхневич Е.Н.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Конкурсы «Лучший каллиграф», «Грамматический бой», «Веселая грамматика», «Веселый наборщик», «Загадки» и «Комплимент», турнир «Умницы и умники.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983061"/>
              </p:ext>
            </p:extLst>
          </p:nvPr>
        </p:nvGraphicFramePr>
        <p:xfrm>
          <a:off x="884655" y="3428955"/>
          <a:ext cx="7779224" cy="2332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5790"/>
                <a:gridCol w="564343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Жданова М.В.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Олимпиада среди учащихся 2-4 классов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Переменка занимательных заданий игра «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</a:rPr>
                        <a:t>Брейн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-ринг»;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Конкурс ребусов, кроссвордов, логических задач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Математический КВН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Подготовлен выставочный материал о великих математиках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53690" y="501134"/>
            <a:ext cx="3041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редметные недели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585" y="155812"/>
            <a:ext cx="6554867" cy="10042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внеурочная деятельность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958256"/>
              </p:ext>
            </p:extLst>
          </p:nvPr>
        </p:nvGraphicFramePr>
        <p:xfrm>
          <a:off x="614147" y="1052498"/>
          <a:ext cx="8270547" cy="3522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9624"/>
                <a:gridCol w="564936"/>
                <a:gridCol w="2036318"/>
                <a:gridCol w="351966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ВУД ФИО учителя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класс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Формы проведения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Выводы/результативность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/>
                </a:tc>
              </a:tr>
              <a:tr h="1429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«Игры народов Севера»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2-3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Эстафеты, игры, упражнения, познавательные игры.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Обучающиеся научились: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выполнять организующие строевые приёмы;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выполнять легкоатлетические упражнения (бег, прыжки, метания, броски мяча);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выполнять игровые действия и упражнения из подвижных игр разной функциональной подготовленности.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/>
                </a:tc>
              </a:tr>
              <a:tr h="5359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«Веселый каблучок»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Практические занятия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Освоили первичные знания о мире танца.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Овладели элементарными умениями, навыками, способами хореографии.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/>
                </a:tc>
              </a:tr>
              <a:tr h="893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«Шкатулка сказок»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Экскурсии, конкурсы, познавательные игры.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Организована 100%-я деятельность.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Осуществлены три направления ВУД: духовно-нравственное, социальное, </a:t>
                      </a:r>
                      <a:r>
                        <a:rPr lang="ru-RU" sz="1200" dirty="0" err="1">
                          <a:effectLst/>
                        </a:rPr>
                        <a:t>общеинтеллектуальное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Программа выдана в полном объёме.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25572"/>
              </p:ext>
            </p:extLst>
          </p:nvPr>
        </p:nvGraphicFramePr>
        <p:xfrm>
          <a:off x="600503" y="4559608"/>
          <a:ext cx="8297838" cy="1369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6717"/>
                <a:gridCol w="566800"/>
                <a:gridCol w="2043037"/>
                <a:gridCol w="3531284"/>
              </a:tblGrid>
              <a:tr h="12505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</a:t>
                      </a:r>
                      <a:r>
                        <a:rPr lang="ru-RU" sz="1200" dirty="0" err="1">
                          <a:effectLst/>
                        </a:rPr>
                        <a:t>Экознайка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3-4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Исследовательские и игровые задания, экологические задачи, практикумы и опытническая работа, беседы, групповые работы.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учащимися докладов и презентации по теме «Соседи по планете».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Проект «Посади семя!» (выращены </a:t>
                      </a:r>
                      <a:r>
                        <a:rPr lang="ru-RU" sz="1200" dirty="0" smtClean="0">
                          <a:effectLst/>
                        </a:rPr>
                        <a:t>семена фасоли </a:t>
                      </a:r>
                      <a:r>
                        <a:rPr lang="ru-RU" sz="1200" dirty="0">
                          <a:effectLst/>
                        </a:rPr>
                        <a:t>и </a:t>
                      </a:r>
                      <a:r>
                        <a:rPr lang="ru-RU" sz="1200" dirty="0" smtClean="0">
                          <a:effectLst/>
                        </a:rPr>
                        <a:t>гороха).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299" marR="6829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3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594" y="205853"/>
            <a:ext cx="6554867" cy="845024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/>
          </a:p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Работа</a:t>
            </a:r>
            <a:r>
              <a:rPr lang="ru-RU" sz="2600" b="1" dirty="0">
                <a:solidFill>
                  <a:srgbClr val="FF0000"/>
                </a:solidFill>
              </a:rPr>
              <a:t> с родителями </a:t>
            </a:r>
            <a:endParaRPr lang="ru-RU" sz="26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50877"/>
            <a:ext cx="4966079" cy="3310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7" y="3515436"/>
            <a:ext cx="4667534" cy="31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3348"/>
            <a:ext cx="5650707" cy="37671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86" y="3401705"/>
            <a:ext cx="4926842" cy="32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423" y="219501"/>
            <a:ext cx="6554867" cy="47653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Кадровое обеспечение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786767"/>
              </p:ext>
            </p:extLst>
          </p:nvPr>
        </p:nvGraphicFramePr>
        <p:xfrm>
          <a:off x="833299" y="1201513"/>
          <a:ext cx="7292546" cy="1565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8279"/>
                <a:gridCol w="1387591"/>
                <a:gridCol w="1726028"/>
                <a:gridCol w="1670648"/>
              </a:tblGrid>
              <a:tr h="417830">
                <a:tc>
                  <a:txBody>
                    <a:bodyPr/>
                    <a:lstStyle/>
                    <a:p>
                      <a:pPr marR="259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Категория </a:t>
                      </a:r>
                      <a:r>
                        <a:rPr lang="ru-RU" sz="1600" b="1" spc="-15" dirty="0">
                          <a:solidFill>
                            <a:srgbClr val="002060"/>
                          </a:solidFill>
                          <a:effectLst/>
                        </a:rPr>
                        <a:t>специалистов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260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0" dirty="0">
                          <a:solidFill>
                            <a:srgbClr val="002060"/>
                          </a:solidFill>
                          <a:effectLst/>
                        </a:rPr>
                        <a:t>Высшее </a:t>
                      </a:r>
                      <a:r>
                        <a:rPr lang="ru-RU" sz="1600" b="1" spc="-25" dirty="0">
                          <a:solidFill>
                            <a:srgbClr val="002060"/>
                          </a:solidFill>
                          <a:effectLst/>
                        </a:rPr>
                        <a:t>образование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1689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5" dirty="0">
                          <a:solidFill>
                            <a:srgbClr val="002060"/>
                          </a:solidFill>
                          <a:effectLst/>
                        </a:rPr>
                        <a:t>Незаконченное </a:t>
                      </a:r>
                      <a:r>
                        <a:rPr lang="ru-RU" sz="1600" b="1" spc="-10" dirty="0">
                          <a:solidFill>
                            <a:srgbClr val="002060"/>
                          </a:solidFill>
                          <a:effectLst/>
                        </a:rPr>
                        <a:t>высшее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1841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5" dirty="0">
                          <a:solidFill>
                            <a:srgbClr val="002060"/>
                          </a:solidFill>
                          <a:effectLst/>
                        </a:rPr>
                        <a:t>Среднее </a:t>
                      </a:r>
                      <a:r>
                        <a:rPr lang="ru-RU" sz="1600" b="1" spc="-10" dirty="0">
                          <a:solidFill>
                            <a:srgbClr val="002060"/>
                          </a:solidFill>
                          <a:effectLst/>
                        </a:rPr>
                        <a:t>специальное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332105">
                <a:tc>
                  <a:txBody>
                    <a:bodyPr/>
                    <a:lstStyle/>
                    <a:p>
                      <a:pPr marR="4787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5">
                          <a:solidFill>
                            <a:srgbClr val="002060"/>
                          </a:solidFill>
                          <a:effectLst/>
                        </a:rPr>
                        <a:t>Учителя </a:t>
                      </a:r>
                      <a:r>
                        <a:rPr lang="ru-RU" sz="1600" b="1" spc="-10">
                          <a:solidFill>
                            <a:srgbClr val="002060"/>
                          </a:solidFill>
                          <a:effectLst/>
                        </a:rPr>
                        <a:t>начальных к</a:t>
                      </a:r>
                      <a:r>
                        <a:rPr lang="ru-RU" sz="1600" b="1" spc="-5">
                          <a:solidFill>
                            <a:srgbClr val="002060"/>
                          </a:solidFill>
                          <a:effectLst/>
                        </a:rPr>
                        <a:t>лассов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184150">
                <a:tc>
                  <a:txBody>
                    <a:bodyPr/>
                    <a:lstStyle/>
                    <a:p>
                      <a:pPr marR="1371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Воспитатели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  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        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            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          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183814"/>
              </p:ext>
            </p:extLst>
          </p:nvPr>
        </p:nvGraphicFramePr>
        <p:xfrm>
          <a:off x="997423" y="3212577"/>
          <a:ext cx="6933063" cy="10436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9303"/>
                <a:gridCol w="2405164"/>
                <a:gridCol w="2688596"/>
              </a:tblGrid>
              <a:tr h="603250">
                <a:tc>
                  <a:txBody>
                    <a:bodyPr/>
                    <a:lstStyle/>
                    <a:p>
                      <a:pPr marR="958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solidFill>
                            <a:srgbClr val="002060"/>
                          </a:solidFill>
                          <a:effectLst/>
                        </a:rPr>
                        <a:t>Работники с высшей </a:t>
                      </a:r>
                      <a:r>
                        <a:rPr lang="ru-RU" sz="1600" b="1" spc="-5" dirty="0">
                          <a:solidFill>
                            <a:srgbClr val="002060"/>
                          </a:solidFill>
                          <a:effectLst/>
                        </a:rPr>
                        <a:t>категорией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C I </a:t>
                      </a:r>
                      <a:r>
                        <a:rPr lang="ru-RU" sz="1600" b="1" spc="-15" dirty="0">
                          <a:solidFill>
                            <a:srgbClr val="002060"/>
                          </a:solidFill>
                          <a:effectLst/>
                        </a:rPr>
                        <a:t>квалификационной </a:t>
                      </a:r>
                      <a:r>
                        <a:rPr lang="ru-RU" sz="1600" b="1" spc="-10" dirty="0">
                          <a:solidFill>
                            <a:srgbClr val="002060"/>
                          </a:solidFill>
                          <a:effectLst/>
                        </a:rPr>
                        <a:t>категорией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Соответствие занимаемой должности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231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037274"/>
              </p:ext>
            </p:extLst>
          </p:nvPr>
        </p:nvGraphicFramePr>
        <p:xfrm>
          <a:off x="1176237" y="4740962"/>
          <a:ext cx="6903352" cy="782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9264"/>
                <a:gridCol w="1322175"/>
                <a:gridCol w="1360619"/>
                <a:gridCol w="1360619"/>
                <a:gridCol w="1470675"/>
              </a:tblGrid>
              <a:tr h="186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Моложе 25 лет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25-35 лет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35-55лет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55-60 лет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свыше 60 лет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216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036126"/>
              </p:ext>
            </p:extLst>
          </p:nvPr>
        </p:nvGraphicFramePr>
        <p:xfrm>
          <a:off x="2498050" y="6019800"/>
          <a:ext cx="3083884" cy="6130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51240"/>
                <a:gridCol w="1632644"/>
              </a:tblGrid>
              <a:tr h="3065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мужчины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женщины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065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9 чел.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49205" y="716820"/>
            <a:ext cx="2878096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u="sng" spc="-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по уровню образования:</a:t>
            </a:r>
            <a:endParaRPr lang="ru-RU" sz="1600" b="1" i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8881" y="2705100"/>
            <a:ext cx="418390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u="sng" spc="-1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по квалификационным категориям:</a:t>
            </a:r>
            <a:endParaRPr lang="ru-RU" sz="1600" b="1" i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0484" y="4304684"/>
            <a:ext cx="1728743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по </a:t>
            </a:r>
            <a:r>
              <a:rPr lang="en-US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возрасту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1940" y="5523727"/>
            <a:ext cx="1235659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по полу:</a:t>
            </a:r>
            <a:endParaRPr lang="ru-RU" sz="16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3400"/>
            <a:ext cx="7859973" cy="653955"/>
          </a:xfrm>
        </p:spPr>
        <p:txBody>
          <a:bodyPr>
            <a:normAutofit fontScale="925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Успеваемость, качество знаний, ВШК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624644"/>
              </p:ext>
            </p:extLst>
          </p:nvPr>
        </p:nvGraphicFramePr>
        <p:xfrm>
          <a:off x="1228303" y="1635572"/>
          <a:ext cx="6728345" cy="1803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6817"/>
                <a:gridCol w="1051168"/>
                <a:gridCol w="1070120"/>
                <a:gridCol w="1070120"/>
                <a:gridCol w="1070120"/>
              </a:tblGrid>
              <a:tr h="502382">
                <a:tc>
                  <a:txBody>
                    <a:bodyPr/>
                    <a:lstStyle/>
                    <a:p>
                      <a:pPr indent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Учебный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2013/14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2014/15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2015/16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2016/17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75267">
                <a:tc>
                  <a:txBody>
                    <a:bodyPr/>
                    <a:lstStyle/>
                    <a:p>
                      <a:pPr indent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Успеваемость по школе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26015">
                <a:tc>
                  <a:txBody>
                    <a:bodyPr/>
                    <a:lstStyle/>
                    <a:p>
                      <a:pPr indent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Качество знаний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33,3 %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44,4 %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37,5%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936" y="1132764"/>
            <a:ext cx="723217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Динамика успеваемости и качества знаний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300019"/>
              </p:ext>
            </p:extLst>
          </p:nvPr>
        </p:nvGraphicFramePr>
        <p:xfrm>
          <a:off x="1175724" y="4477513"/>
          <a:ext cx="6589853" cy="1950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0297"/>
                <a:gridCol w="1774138"/>
                <a:gridCol w="2015062"/>
                <a:gridCol w="1430356"/>
              </a:tblGrid>
              <a:tr h="56709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четверть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кл.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</a:t>
                      </a:r>
                      <a:r>
                        <a:rPr lang="ru-RU" sz="1200" dirty="0" err="1">
                          <a:effectLst/>
                        </a:rPr>
                        <a:t>кл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кл.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669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     66,6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69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669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71,4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66,6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669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669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66,6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9182" y="3769618"/>
            <a:ext cx="8911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 знаний в % по классам представлено в таблице по итогам года: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45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828" y="287740"/>
            <a:ext cx="8600399" cy="620327"/>
          </a:xfrm>
        </p:spPr>
        <p:txBody>
          <a:bodyPr>
            <a:noAutofit/>
          </a:bodyPr>
          <a:lstStyle/>
          <a:p>
            <a:endParaRPr lang="ru-RU" sz="2400" b="1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Работа </a:t>
            </a:r>
            <a:r>
              <a:rPr lang="ru-RU" b="1" dirty="0">
                <a:solidFill>
                  <a:srgbClr val="FF0000"/>
                </a:solidFill>
              </a:rPr>
              <a:t>педагогического коллектива со способными и одаренными детьми.</a:t>
            </a:r>
            <a:endParaRPr lang="ru-RU" dirty="0">
              <a:solidFill>
                <a:srgbClr val="FF0000"/>
              </a:solidFill>
            </a:endParaRP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9828" y="908067"/>
            <a:ext cx="827180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участия в дистанционных олимпиадах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2016-2017 учебный год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587287"/>
              </p:ext>
            </p:extLst>
          </p:nvPr>
        </p:nvGraphicFramePr>
        <p:xfrm>
          <a:off x="538939" y="1406770"/>
          <a:ext cx="8112692" cy="5281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895"/>
                <a:gridCol w="2894048"/>
                <a:gridCol w="684452"/>
                <a:gridCol w="2541910"/>
                <a:gridCol w="1612387"/>
              </a:tblGrid>
              <a:tr h="361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Ф.И. участника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предмет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результат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</a:tr>
              <a:tr h="179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Кулаков Максим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победитель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</a:tr>
              <a:tr h="179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Дьячкова</a:t>
                      </a:r>
                      <a:r>
                        <a:rPr lang="ru-RU" sz="1400" dirty="0">
                          <a:effectLst/>
                        </a:rPr>
                        <a:t> Алина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Литературное чтение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победитель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</a:tr>
              <a:tr h="179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Кулакова Дарья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призер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</a:tr>
              <a:tr h="179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Дьячкова</a:t>
                      </a:r>
                      <a:r>
                        <a:rPr lang="ru-RU" sz="1400" dirty="0">
                          <a:effectLst/>
                        </a:rPr>
                        <a:t> Алина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Окружающий мир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</a:tr>
              <a:tr h="179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Каримов </a:t>
                      </a:r>
                      <a:r>
                        <a:rPr lang="ru-RU" sz="1400" dirty="0" err="1">
                          <a:effectLst/>
                        </a:rPr>
                        <a:t>Файзулло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Окружающий мир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75 %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</a:tr>
              <a:tr h="179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Кулаков Максим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Окружающий мир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78,8%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</a:tr>
              <a:tr h="179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Ракитянский</a:t>
                      </a:r>
                      <a:r>
                        <a:rPr lang="ru-RU" sz="1400" dirty="0">
                          <a:effectLst/>
                        </a:rPr>
                        <a:t> Саша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Окружающий мир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51,9%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</a:tr>
              <a:tr h="179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Куняева</a:t>
                      </a:r>
                      <a:r>
                        <a:rPr lang="ru-RU" sz="1400" dirty="0">
                          <a:effectLst/>
                        </a:rPr>
                        <a:t> Вероника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Окружающий мир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</a:tr>
              <a:tr h="179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Золотухина Света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Окружающий мир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69,3%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</a:tr>
              <a:tr h="358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Кулакова Дарья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Окружающий мир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</a:tr>
              <a:tr h="358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Кулаков Максим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51,1%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</a:tr>
              <a:tr h="358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Ракитянский Саша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30,2%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</a:tr>
              <a:tr h="358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Куняева Вероника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39,4%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</a:tr>
              <a:tr h="358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Куняев Кирилл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34,4%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</a:tr>
              <a:tr h="358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Ракитянский Саша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23,5%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</a:tr>
              <a:tr h="358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Куняева Вероника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31,3%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</a:tr>
              <a:tr h="358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Золотухина Света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34,4%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773" marR="507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0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900" y="328684"/>
            <a:ext cx="8434316" cy="167753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2900" b="1" dirty="0">
                <a:solidFill>
                  <a:srgbClr val="FF0000"/>
                </a:solidFill>
              </a:rPr>
              <a:t>Работа педагогов</a:t>
            </a:r>
            <a:endParaRPr lang="ru-RU" sz="29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900" b="1" dirty="0">
                <a:solidFill>
                  <a:srgbClr val="FF0000"/>
                </a:solidFill>
              </a:rPr>
              <a:t>МКОУ «Начальная школа-детский сад </a:t>
            </a:r>
            <a:r>
              <a:rPr lang="ru-RU" sz="2900" b="1" dirty="0" err="1">
                <a:solidFill>
                  <a:srgbClr val="FF0000"/>
                </a:solidFill>
              </a:rPr>
              <a:t>с.Гадля</a:t>
            </a:r>
            <a:r>
              <a:rPr lang="ru-RU" sz="2900" b="1" dirty="0">
                <a:solidFill>
                  <a:srgbClr val="FF0000"/>
                </a:solidFill>
              </a:rPr>
              <a:t>»</a:t>
            </a:r>
            <a:endParaRPr lang="ru-RU" sz="29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900" b="1" dirty="0">
                <a:solidFill>
                  <a:srgbClr val="FF0000"/>
                </a:solidFill>
              </a:rPr>
              <a:t>в качестве экспертов, членов жюри и членов предметных</a:t>
            </a:r>
            <a:endParaRPr lang="ru-RU" sz="29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900" b="1" dirty="0">
                <a:solidFill>
                  <a:srgbClr val="FF0000"/>
                </a:solidFill>
              </a:rPr>
              <a:t>объединений в рамках муниципальной системы образования</a:t>
            </a:r>
            <a:endParaRPr lang="ru-RU" sz="29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900" b="1" dirty="0">
                <a:solidFill>
                  <a:srgbClr val="FF0000"/>
                </a:solidFill>
              </a:rPr>
              <a:t>в 2016/17 учебном  году</a:t>
            </a:r>
            <a:endParaRPr lang="ru-RU" sz="29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536824"/>
              </p:ext>
            </p:extLst>
          </p:nvPr>
        </p:nvGraphicFramePr>
        <p:xfrm>
          <a:off x="313900" y="2200740"/>
          <a:ext cx="8720920" cy="4109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0145"/>
                <a:gridCol w="395077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Виды экспертной деятельности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ФИО педагога, должность,  предмет преподавания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Член жюри муниципального этапа конкурса «Педагог года- 2017»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Ончукова Фаина Васильевна, директор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Экспертиза в процессе аттестации педагогических работников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Мукебенова</a:t>
                      </a:r>
                      <a:r>
                        <a:rPr lang="ru-RU" sz="1400" dirty="0">
                          <a:effectLst/>
                        </a:rPr>
                        <a:t> Ольга </a:t>
                      </a:r>
                      <a:r>
                        <a:rPr lang="ru-RU" sz="1400" dirty="0" err="1">
                          <a:effectLst/>
                        </a:rPr>
                        <a:t>Эрендженовна</a:t>
                      </a:r>
                      <a:r>
                        <a:rPr lang="ru-RU" sz="1400" dirty="0">
                          <a:effectLst/>
                        </a:rPr>
                        <a:t>, заместитель директора по УВР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Член окружного методического объединения учителей начальных классов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Дробот Галина Григорьевна, руководитель м/о учителей начальных классов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Член окружного методического объединения воспитателей дошкольных ОУ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Винокурова</a:t>
                      </a:r>
                      <a:r>
                        <a:rPr lang="ru-RU" sz="1400" dirty="0">
                          <a:effectLst/>
                        </a:rPr>
                        <a:t> Светлана Михайловна, воспитатель младшей группы, руководитель м/о воспитателей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Член жюри муниципального этапа конкурса «Педагог года - 2017»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Мукебенова</a:t>
                      </a:r>
                      <a:r>
                        <a:rPr lang="ru-RU" sz="1400" dirty="0">
                          <a:effectLst/>
                        </a:rPr>
                        <a:t> Ольга </a:t>
                      </a:r>
                      <a:r>
                        <a:rPr lang="ru-RU" sz="1400" dirty="0" err="1">
                          <a:effectLst/>
                        </a:rPr>
                        <a:t>Эрендженовна</a:t>
                      </a:r>
                      <a:r>
                        <a:rPr lang="ru-RU" sz="1400" dirty="0">
                          <a:effectLst/>
                        </a:rPr>
                        <a:t>, заместитель директора по УВР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Член предметного жюри муниципальной олимпиады начальных классов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Юхневич </a:t>
                      </a:r>
                      <a:r>
                        <a:rPr lang="ru-RU" sz="1400" dirty="0" err="1">
                          <a:effectLst/>
                        </a:rPr>
                        <a:t>Есения</a:t>
                      </a:r>
                      <a:r>
                        <a:rPr lang="ru-RU" sz="1400" dirty="0">
                          <a:effectLst/>
                        </a:rPr>
                        <a:t> Николаевна, учитель начальных классов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Член жюри научной конференции учащихся ОУ МО «Ольский городской округ»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Мукебенова</a:t>
                      </a:r>
                      <a:r>
                        <a:rPr lang="ru-RU" sz="1400" dirty="0">
                          <a:effectLst/>
                        </a:rPr>
                        <a:t> Ольга </a:t>
                      </a:r>
                      <a:r>
                        <a:rPr lang="ru-RU" sz="1400" dirty="0" err="1">
                          <a:effectLst/>
                        </a:rPr>
                        <a:t>Эрендженовна</a:t>
                      </a:r>
                      <a:r>
                        <a:rPr lang="ru-RU" sz="1400" dirty="0">
                          <a:effectLst/>
                        </a:rPr>
                        <a:t>, заместитель директора по УВР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719" y="669877"/>
            <a:ext cx="7163937" cy="4980295"/>
          </a:xfrm>
        </p:spPr>
        <p:txBody>
          <a:bodyPr>
            <a:noAutofit/>
          </a:bodyPr>
          <a:lstStyle/>
          <a:p>
            <a:r>
              <a:rPr lang="ru-RU" sz="2800" b="1" dirty="0"/>
              <a:t>Адрес нашего сайта</a:t>
            </a:r>
          </a:p>
          <a:p>
            <a:r>
              <a:rPr lang="ru-RU" sz="2800" b="1" dirty="0"/>
              <a:t>МКОУ «Начальная школа-детский сад </a:t>
            </a:r>
            <a:r>
              <a:rPr lang="ru-RU" sz="2800" b="1" dirty="0" err="1"/>
              <a:t>с.Гадля</a:t>
            </a:r>
            <a:r>
              <a:rPr lang="ru-RU" sz="2800" b="1" dirty="0"/>
              <a:t>»</a:t>
            </a:r>
          </a:p>
          <a:p>
            <a:pPr marL="0" indent="0">
              <a:buNone/>
            </a:pPr>
            <a:r>
              <a:rPr lang="ru-RU" sz="2800" b="1" dirty="0"/>
              <a:t> </a:t>
            </a: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u="sng" dirty="0">
                <a:solidFill>
                  <a:srgbClr val="FF0000"/>
                </a:solidFill>
                <a:hlinkClick r:id="rId2"/>
              </a:rPr>
              <a:t>http</a:t>
            </a:r>
            <a:r>
              <a:rPr lang="ru-RU" sz="2800" b="1" u="sng" dirty="0">
                <a:solidFill>
                  <a:srgbClr val="FF0000"/>
                </a:solidFill>
                <a:hlinkClick r:id="rId2"/>
              </a:rPr>
              <a:t>://</a:t>
            </a:r>
            <a:r>
              <a:rPr lang="en-US" sz="2800" b="1" u="sng" dirty="0" err="1">
                <a:solidFill>
                  <a:srgbClr val="FF0000"/>
                </a:solidFill>
                <a:hlinkClick r:id="rId2"/>
              </a:rPr>
              <a:t>gadlya</a:t>
            </a:r>
            <a:r>
              <a:rPr lang="ru-RU" sz="2800" b="1" u="sng" dirty="0">
                <a:solidFill>
                  <a:srgbClr val="FF0000"/>
                </a:solidFill>
                <a:hlinkClick r:id="rId2"/>
              </a:rPr>
              <a:t>.</a:t>
            </a:r>
            <a:r>
              <a:rPr lang="en-US" sz="2800" b="1" u="sng" dirty="0" err="1">
                <a:solidFill>
                  <a:srgbClr val="FF0000"/>
                </a:solidFill>
                <a:hlinkClick r:id="rId2"/>
              </a:rPr>
              <a:t>magadanschool</a:t>
            </a:r>
            <a:r>
              <a:rPr lang="ru-RU" sz="2800" b="1" u="sng" dirty="0">
                <a:solidFill>
                  <a:srgbClr val="FF0000"/>
                </a:solidFill>
                <a:hlinkClick r:id="rId2"/>
              </a:rPr>
              <a:t>.</a:t>
            </a:r>
            <a:r>
              <a:rPr lang="en-US" sz="2800" b="1" u="sng" dirty="0" err="1">
                <a:solidFill>
                  <a:srgbClr val="FF0000"/>
                </a:solidFill>
                <a:hlinkClick r:id="rId2"/>
              </a:rPr>
              <a:t>ru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b="1" dirty="0"/>
              <a:t> </a:t>
            </a:r>
            <a:endParaRPr lang="en-US" sz="2800" b="1" dirty="0" smtClean="0"/>
          </a:p>
          <a:p>
            <a:pPr marL="0" indent="0">
              <a:buNone/>
            </a:pPr>
            <a:endParaRPr lang="ru-RU" sz="2800" b="1" dirty="0"/>
          </a:p>
          <a:p>
            <a:r>
              <a:rPr lang="ru-RU" sz="2800" b="1" dirty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Адрес </a:t>
            </a:r>
            <a:r>
              <a:rPr lang="ru-RU" sz="2800" b="1" dirty="0">
                <a:solidFill>
                  <a:srgbClr val="002060"/>
                </a:solidFill>
              </a:rPr>
              <a:t>электронной почты: 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gadlyaschool</a:t>
            </a:r>
            <a:r>
              <a:rPr lang="ru-RU" sz="2800" b="1" dirty="0">
                <a:solidFill>
                  <a:srgbClr val="FF0000"/>
                </a:solidFill>
              </a:rPr>
              <a:t>@</a:t>
            </a:r>
            <a:r>
              <a:rPr lang="en-US" sz="2800" b="1" dirty="0">
                <a:solidFill>
                  <a:srgbClr val="FF0000"/>
                </a:solidFill>
              </a:rPr>
              <a:t>mail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  <a:r>
              <a:rPr lang="en-US" sz="2800" b="1" dirty="0" err="1">
                <a:solidFill>
                  <a:srgbClr val="FF0000"/>
                </a:solidFill>
              </a:rPr>
              <a:t>ru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3400"/>
            <a:ext cx="7805382" cy="1077036"/>
          </a:xfrm>
        </p:spPr>
        <p:txBody>
          <a:bodyPr>
            <a:normAutofit lnSpcReduction="10000"/>
          </a:bodyPr>
          <a:lstStyle/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сновные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2017-2018 учебном году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0752" y="2249987"/>
            <a:ext cx="7588155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Реализация основной образовательной программы НОО и ДО.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Формирование у обучающихся потребности в обучении, саморазвитии, самовоспитании.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Создание условий для удовлетворения образовательных потребностей обучающихся. 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Сохранение и укрепление здоровья обучающихся.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Ориентация всего учебно-воспитательного процесса на формирование зоны ближайшего развития каждого школьника.</a:t>
            </a:r>
            <a:endParaRPr lang="ru-RU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47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105" y="1379561"/>
            <a:ext cx="8160224" cy="376767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Цель:</a:t>
            </a:r>
            <a:endParaRPr lang="ru-RU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600" b="1" dirty="0"/>
              <a:t>Формирование творческой индивидуальности личности обучающихся, основанной на саморазвитии и самовоспитании в условиях ФГОС.</a:t>
            </a:r>
          </a:p>
          <a:p>
            <a:pPr marL="0" indent="0">
              <a:buNone/>
            </a:pPr>
            <a:r>
              <a:rPr lang="ru-RU" sz="1600" b="1" dirty="0"/>
              <a:t> 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sz="1600" b="1" dirty="0"/>
              <a:t>1. Формирование у обучающихся потребности в обучении и саморазвитии, раскрытие творческого потенциала ученика, развитие культуры и нравственности обучающихся.</a:t>
            </a:r>
          </a:p>
          <a:p>
            <a:pPr marL="0" indent="0">
              <a:buNone/>
            </a:pPr>
            <a:r>
              <a:rPr lang="ru-RU" sz="1600" b="1" dirty="0"/>
              <a:t>2. Ориентация учителя и воспитателя на достижение нового качества образования и стимулирование его труда к применению новых методик обучения и воспитания, внедрению в практику новых педагогических технологий в условиях реализации ФГОС НОО и ДО .</a:t>
            </a:r>
          </a:p>
          <a:p>
            <a:pPr marL="0" indent="0">
              <a:buNone/>
            </a:pPr>
            <a:r>
              <a:rPr lang="ru-RU" sz="1600" b="1" dirty="0" smtClean="0"/>
              <a:t> 3.Развивать </a:t>
            </a:r>
            <a:r>
              <a:rPr lang="ru-RU" sz="1600" b="1" dirty="0"/>
              <a:t>предпосылки учебной деятельности, обеспечивающих социальную успешность детей дошкольного </a:t>
            </a:r>
            <a:r>
              <a:rPr lang="ru-RU" sz="1600" b="1" dirty="0" smtClean="0"/>
              <a:t>возраста</a:t>
            </a:r>
          </a:p>
          <a:p>
            <a:pPr marL="0" indent="0">
              <a:buNone/>
            </a:pPr>
            <a:r>
              <a:rPr lang="ru-RU" sz="1600" b="1" dirty="0" smtClean="0"/>
              <a:t>4</a:t>
            </a:r>
            <a:r>
              <a:rPr lang="ru-RU" sz="1600" b="1" dirty="0"/>
              <a:t>. Сохранение здоровья обучающихся.</a:t>
            </a:r>
          </a:p>
          <a:p>
            <a:pPr marL="0" indent="0">
              <a:buNone/>
            </a:pPr>
            <a:r>
              <a:rPr lang="ru-RU" sz="1600" b="1" dirty="0"/>
              <a:t>5. Организация исследовательской и проектной деятельности обучающихся.</a:t>
            </a:r>
          </a:p>
          <a:p>
            <a:pPr marL="0" indent="0">
              <a:buNone/>
            </a:pPr>
            <a:r>
              <a:rPr lang="ru-RU" sz="1600" b="1" smtClean="0"/>
              <a:t>6</a:t>
            </a:r>
            <a:r>
              <a:rPr lang="ru-RU" sz="1600" b="1" dirty="0"/>
              <a:t>. Вовлечение родителей в образовательный процесс, формирование у них компетентной педагогической позиции по отношению к собственному ребёнку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182799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528550" y="1173707"/>
            <a:ext cx="6127845" cy="464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1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3400"/>
            <a:ext cx="8323997" cy="95420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Успеваемость, качество знаний, ВШК</a:t>
            </a:r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67294576"/>
              </p:ext>
            </p:extLst>
          </p:nvPr>
        </p:nvGraphicFramePr>
        <p:xfrm>
          <a:off x="1352266" y="1693104"/>
          <a:ext cx="6781800" cy="3970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00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1" y="79744"/>
            <a:ext cx="8720919" cy="752769"/>
          </a:xfrm>
        </p:spPr>
        <p:txBody>
          <a:bodyPr>
            <a:normAutofit fontScale="25000" lnSpcReduction="20000"/>
          </a:bodyPr>
          <a:lstStyle/>
          <a:p>
            <a:endParaRPr lang="ru-RU" sz="5100" b="1" i="1" dirty="0" smtClean="0"/>
          </a:p>
          <a:p>
            <a:pPr algn="ctr"/>
            <a:r>
              <a:rPr lang="ru-RU" sz="9600" b="1" i="1" dirty="0" smtClean="0">
                <a:solidFill>
                  <a:srgbClr val="FF0000"/>
                </a:solidFill>
              </a:rPr>
              <a:t>Уровень </a:t>
            </a:r>
            <a:r>
              <a:rPr lang="ru-RU" sz="9600" b="1" i="1" dirty="0" err="1">
                <a:solidFill>
                  <a:srgbClr val="FF0000"/>
                </a:solidFill>
              </a:rPr>
              <a:t>обученности</a:t>
            </a:r>
            <a:r>
              <a:rPr lang="ru-RU" sz="9600" b="1" i="1" dirty="0">
                <a:solidFill>
                  <a:srgbClr val="FF0000"/>
                </a:solidFill>
              </a:rPr>
              <a:t> по </a:t>
            </a:r>
            <a:r>
              <a:rPr lang="ru-RU" sz="9600" b="1" i="1" dirty="0" smtClean="0">
                <a:solidFill>
                  <a:srgbClr val="FF0000"/>
                </a:solidFill>
              </a:rPr>
              <a:t>учебным предметам</a:t>
            </a:r>
            <a:r>
              <a:rPr lang="ru-RU" sz="9600" b="1" i="1" dirty="0">
                <a:solidFill>
                  <a:srgbClr val="FF0000"/>
                </a:solidFill>
              </a:rPr>
              <a:t>, %</a:t>
            </a:r>
            <a:endParaRPr lang="ru-RU" sz="96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22436" y="1081452"/>
            <a:ext cx="208127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endParaRPr lang="ru-RU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515890"/>
              </p:ext>
            </p:extLst>
          </p:nvPr>
        </p:nvGraphicFramePr>
        <p:xfrm>
          <a:off x="865405" y="1528550"/>
          <a:ext cx="7132182" cy="1801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3468"/>
                <a:gridCol w="2174312"/>
                <a:gridCol w="1880270"/>
                <a:gridCol w="1894132"/>
              </a:tblGrid>
              <a:tr h="254029">
                <a:tc>
                  <a:txBody>
                    <a:bodyPr/>
                    <a:lstStyle/>
                    <a:p>
                      <a:pPr indent="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четверть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7855">
                <a:tc>
                  <a:txBody>
                    <a:bodyPr/>
                    <a:lstStyle/>
                    <a:p>
                      <a:pPr indent="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7855">
                <a:tc>
                  <a:txBody>
                    <a:bodyPr/>
                    <a:lstStyle/>
                    <a:p>
                      <a:pPr indent="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7855">
                <a:tc>
                  <a:txBody>
                    <a:bodyPr/>
                    <a:lstStyle/>
                    <a:p>
                      <a:pPr indent="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71,4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7855">
                <a:tc>
                  <a:txBody>
                    <a:bodyPr/>
                    <a:lstStyle/>
                    <a:p>
                      <a:pPr indent="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7855">
                <a:tc>
                  <a:txBody>
                    <a:bodyPr/>
                    <a:lstStyle/>
                    <a:p>
                      <a:pPr indent="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7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Юхневич Е.Н.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Жданова М.В.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 Жданова М.В.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63756" y="3718408"/>
            <a:ext cx="193995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106801"/>
              </p:ext>
            </p:extLst>
          </p:nvPr>
        </p:nvGraphicFramePr>
        <p:xfrm>
          <a:off x="825833" y="4269266"/>
          <a:ext cx="7144459" cy="1926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1640"/>
                <a:gridCol w="1718776"/>
                <a:gridCol w="1848358"/>
                <a:gridCol w="2275685"/>
              </a:tblGrid>
              <a:tr h="275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четверть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5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5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71,4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5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71,4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5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62,5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85,7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5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71,4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52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 Юхневич Е.Н.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Жданова М.В.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Жданова М.В.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8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106" y="355980"/>
            <a:ext cx="8405884" cy="708546"/>
          </a:xfrm>
        </p:spPr>
        <p:txBody>
          <a:bodyPr>
            <a:noAutofit/>
          </a:bodyPr>
          <a:lstStyle/>
          <a:p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Уровень </a:t>
            </a:r>
            <a:r>
              <a:rPr lang="ru-RU" sz="2400" b="1" i="1" dirty="0" err="1">
                <a:solidFill>
                  <a:srgbClr val="FF0000"/>
                </a:solidFill>
              </a:rPr>
              <a:t>обученности</a:t>
            </a:r>
            <a:r>
              <a:rPr lang="ru-RU" sz="2400" b="1" i="1" dirty="0">
                <a:solidFill>
                  <a:srgbClr val="FF0000"/>
                </a:solidFill>
              </a:rPr>
              <a:t> по </a:t>
            </a:r>
            <a:r>
              <a:rPr lang="ru-RU" sz="2400" b="1" i="1" dirty="0" smtClean="0">
                <a:solidFill>
                  <a:srgbClr val="FF0000"/>
                </a:solidFill>
              </a:rPr>
              <a:t>учебным предметам</a:t>
            </a:r>
            <a:r>
              <a:rPr lang="ru-RU" sz="2400" b="1" i="1" dirty="0">
                <a:solidFill>
                  <a:srgbClr val="FF0000"/>
                </a:solidFill>
              </a:rPr>
              <a:t>, %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0825" y="1064526"/>
            <a:ext cx="3123484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Литературное чтение</a:t>
            </a:r>
            <a:endParaRPr lang="ru-RU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585156"/>
              </p:ext>
            </p:extLst>
          </p:nvPr>
        </p:nvGraphicFramePr>
        <p:xfrm>
          <a:off x="928035" y="1486180"/>
          <a:ext cx="7562023" cy="2845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338"/>
                <a:gridCol w="1966404"/>
                <a:gridCol w="1955616"/>
                <a:gridCol w="2257665"/>
              </a:tblGrid>
              <a:tr h="401660">
                <a:tc>
                  <a:txBody>
                    <a:bodyPr/>
                    <a:lstStyle/>
                    <a:p>
                      <a:pPr indent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четверть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1935">
                <a:tc>
                  <a:txBody>
                    <a:bodyPr/>
                    <a:lstStyle/>
                    <a:p>
                      <a:pPr indent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85,7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1935">
                <a:tc>
                  <a:txBody>
                    <a:bodyPr/>
                    <a:lstStyle/>
                    <a:p>
                      <a:pPr indent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87,5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1935">
                <a:tc>
                  <a:txBody>
                    <a:bodyPr/>
                    <a:lstStyle/>
                    <a:p>
                      <a:pPr indent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1935">
                <a:tc>
                  <a:txBody>
                    <a:bodyPr/>
                    <a:lstStyle/>
                    <a:p>
                      <a:pPr indent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1935">
                <a:tc>
                  <a:txBody>
                    <a:bodyPr/>
                    <a:lstStyle/>
                    <a:p>
                      <a:pPr indent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34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Юхневич Е.Н.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Жданова М.В.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Жданова М.В.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Изображение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224177" y="4609317"/>
            <a:ext cx="2969741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754649"/>
              </p:ext>
            </p:extLst>
          </p:nvPr>
        </p:nvGraphicFramePr>
        <p:xfrm>
          <a:off x="760560" y="2975212"/>
          <a:ext cx="7550925" cy="2988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349"/>
                <a:gridCol w="1766011"/>
                <a:gridCol w="609184"/>
                <a:gridCol w="1656950"/>
                <a:gridCol w="1545553"/>
                <a:gridCol w="1540878"/>
              </a:tblGrid>
              <a:tr h="859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Ф.И.учащегося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Окружающий мир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Золотухина Света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 б.- 4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 б -4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 б- 4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Куняева Вероника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 б.- 4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 б- 5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 б- 5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Помыткина Вера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 б.- 3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б 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 б- 3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Изображение5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376059" y="599222"/>
            <a:ext cx="448876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666" y="287740"/>
            <a:ext cx="8325133" cy="84502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Анализ результатов административных контрольных работ по русскому языку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425024"/>
              </p:ext>
            </p:extLst>
          </p:nvPr>
        </p:nvGraphicFramePr>
        <p:xfrm>
          <a:off x="1196955" y="1405541"/>
          <a:ext cx="6855223" cy="1828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161"/>
                <a:gridCol w="41868"/>
                <a:gridCol w="41868"/>
                <a:gridCol w="661994"/>
                <a:gridCol w="741932"/>
                <a:gridCol w="1187425"/>
                <a:gridCol w="1669556"/>
                <a:gridCol w="661994"/>
                <a:gridCol w="1187425"/>
              </a:tblGrid>
              <a:tr h="511738">
                <a:tc>
                  <a:txBody>
                    <a:bodyPr/>
                    <a:lstStyle/>
                    <a:p>
                      <a:pPr indent="31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Стартовый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контроль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Полугодовой</a:t>
                      </a: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контроль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Итоговый</a:t>
                      </a: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контроль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924">
                <a:tc>
                  <a:txBody>
                    <a:bodyPr/>
                    <a:lstStyle/>
                    <a:p>
                      <a:pPr indent="31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Успев.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Качество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8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Успев.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8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Качество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Успев.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Качество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875"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77,7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55,5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220"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85,8 %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57,2 %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56,8%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220"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33,3%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1666" y="3566087"/>
            <a:ext cx="8045355" cy="725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результатов административных контрольных работ по математике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681565"/>
              </p:ext>
            </p:extLst>
          </p:nvPr>
        </p:nvGraphicFramePr>
        <p:xfrm>
          <a:off x="1182328" y="4615675"/>
          <a:ext cx="6897145" cy="1867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7062"/>
                <a:gridCol w="1123761"/>
                <a:gridCol w="1123761"/>
                <a:gridCol w="976708"/>
                <a:gridCol w="917203"/>
                <a:gridCol w="869325"/>
                <a:gridCol w="869325"/>
              </a:tblGrid>
              <a:tr h="519243">
                <a:tc rowSpan="2">
                  <a:txBody>
                    <a:bodyPr/>
                    <a:lstStyle/>
                    <a:p>
                      <a:pPr indent="31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Стартовый контроль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Полугодовой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Итоговый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Успев.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качество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Успев.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качество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Успев.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качество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942"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88,8%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55,5%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44,4 %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62,5%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942"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71 %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942"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66,6%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2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469" y="301388"/>
            <a:ext cx="7300415" cy="722194"/>
          </a:xfrm>
        </p:spPr>
        <p:txBody>
          <a:bodyPr>
            <a:noAutofit/>
          </a:bodyPr>
          <a:lstStyle/>
          <a:p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Результаты </a:t>
            </a:r>
            <a:r>
              <a:rPr lang="ru-RU" sz="2400" b="1" dirty="0">
                <a:solidFill>
                  <a:srgbClr val="FF0000"/>
                </a:solidFill>
              </a:rPr>
              <a:t>техники чтения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841832"/>
              </p:ext>
            </p:extLst>
          </p:nvPr>
        </p:nvGraphicFramePr>
        <p:xfrm>
          <a:off x="724469" y="1581869"/>
          <a:ext cx="7390351" cy="3808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5126"/>
                <a:gridCol w="948570"/>
                <a:gridCol w="849466"/>
                <a:gridCol w="1161681"/>
                <a:gridCol w="1055871"/>
                <a:gridCol w="1056616"/>
                <a:gridCol w="1263021"/>
              </a:tblGrid>
              <a:tr h="11087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уч-ся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Читали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Выше нормы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норма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нормы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Читают осознанно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00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3уч. 60%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1уч-20%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1уч.-20%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4уч.-80%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00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3уч.37,5%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4уч.-50%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1уч.-12,5%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7уч-87,5%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00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7уч.100%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7уч-100%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00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3уч.100%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3уч-100%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00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16уч-68,8%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5уч-21,5%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2уч-8,6%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21уч-90,3%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255</TotalTime>
  <Words>1866</Words>
  <Application>Microsoft Office PowerPoint</Application>
  <PresentationFormat>Экран (4:3)</PresentationFormat>
  <Paragraphs>754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SimSun</vt:lpstr>
      <vt:lpstr>Arial</vt:lpstr>
      <vt:lpstr>Calibri</vt:lpstr>
      <vt:lpstr>Century Gothic</vt:lpstr>
      <vt:lpstr>Symbol</vt:lpstr>
      <vt:lpstr>Times New Roman</vt:lpstr>
      <vt:lpstr>Wingdings 3</vt:lpstr>
      <vt:lpstr>Сектор</vt:lpstr>
      <vt:lpstr>Мкоу «Начальная школа – детский сад с. Гадля»</vt:lpstr>
      <vt:lpstr>На начало 2016 - 2017 учебного года в школе обучались:   1 – 4 классЫ -  25 учащихся,   дошкольныЕ группЫ – 21 ЧЕЛ.   На момент окончания учебного года в школе обучалось 24 ученика и 17 воспитанников в группах.   Программный материал выполнен в полном объёме, практическая часть отработана в соответствии с программными требованиями.  24 ученика переведены в следующий класс.  Успеваемость составила 100%, качество знаний – 37,5%. Отличников -2.   </vt:lpstr>
      <vt:lpstr>Динамика успеваемости и качества знаний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внеурочная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«Начальная школа – детский сад с. Гадля»</dc:title>
  <dc:creator>Кристина</dc:creator>
  <cp:lastModifiedBy>Кристина</cp:lastModifiedBy>
  <cp:revision>28</cp:revision>
  <dcterms:created xsi:type="dcterms:W3CDTF">2017-12-15T03:37:38Z</dcterms:created>
  <dcterms:modified xsi:type="dcterms:W3CDTF">2017-12-17T04:55:13Z</dcterms:modified>
</cp:coreProperties>
</file>